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62" r:id="rId2"/>
  </p:sldIdLst>
  <p:sldSz cx="6858000" cy="961231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28">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FF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9" d="100"/>
          <a:sy n="49" d="100"/>
        </p:scale>
        <p:origin x="2334" y="66"/>
      </p:cViewPr>
      <p:guideLst>
        <p:guide orient="horz" pos="3028"/>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50529" cy="497524"/>
          </a:xfrm>
          <a:prstGeom prst="rect">
            <a:avLst/>
          </a:prstGeom>
        </p:spPr>
        <p:txBody>
          <a:bodyPr vert="horz" lIns="91559" tIns="45779" rIns="91559" bIns="45779"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082" y="0"/>
            <a:ext cx="2950529" cy="497524"/>
          </a:xfrm>
          <a:prstGeom prst="rect">
            <a:avLst/>
          </a:prstGeom>
        </p:spPr>
        <p:txBody>
          <a:bodyPr vert="horz" lIns="91559" tIns="45779" rIns="91559" bIns="45779" rtlCol="0"/>
          <a:lstStyle>
            <a:lvl1pPr algn="r">
              <a:defRPr sz="1200"/>
            </a:lvl1pPr>
          </a:lstStyle>
          <a:p>
            <a:fld id="{6969AAAE-FE9A-41EF-9517-2173232415D4}" type="datetimeFigureOut">
              <a:rPr kumimoji="1" lang="ja-JP" altLang="en-US" smtClean="0"/>
              <a:t>2020/3/26</a:t>
            </a:fld>
            <a:endParaRPr kumimoji="1" lang="ja-JP" altLang="en-US"/>
          </a:p>
        </p:txBody>
      </p:sp>
      <p:sp>
        <p:nvSpPr>
          <p:cNvPr id="4" name="スライド イメージ プレースホルダー 3"/>
          <p:cNvSpPr>
            <a:spLocks noGrp="1" noRot="1" noChangeAspect="1"/>
          </p:cNvSpPr>
          <p:nvPr>
            <p:ph type="sldImg" idx="2"/>
          </p:nvPr>
        </p:nvSpPr>
        <p:spPr>
          <a:xfrm>
            <a:off x="2073275" y="746125"/>
            <a:ext cx="2660650" cy="3727450"/>
          </a:xfrm>
          <a:prstGeom prst="rect">
            <a:avLst/>
          </a:prstGeom>
          <a:noFill/>
          <a:ln w="12700">
            <a:solidFill>
              <a:prstClr val="black"/>
            </a:solidFill>
          </a:ln>
        </p:spPr>
        <p:txBody>
          <a:bodyPr vert="horz" lIns="91559" tIns="45779" rIns="91559" bIns="45779" rtlCol="0" anchor="ctr"/>
          <a:lstStyle/>
          <a:p>
            <a:endParaRPr lang="ja-JP" altLang="en-US"/>
          </a:p>
        </p:txBody>
      </p:sp>
      <p:sp>
        <p:nvSpPr>
          <p:cNvPr id="5" name="ノート プレースホルダー 4"/>
          <p:cNvSpPr>
            <a:spLocks noGrp="1"/>
          </p:cNvSpPr>
          <p:nvPr>
            <p:ph type="body" sz="quarter" idx="3"/>
          </p:nvPr>
        </p:nvSpPr>
        <p:spPr>
          <a:xfrm>
            <a:off x="680403" y="4720908"/>
            <a:ext cx="5446396" cy="4472940"/>
          </a:xfrm>
          <a:prstGeom prst="rect">
            <a:avLst/>
          </a:prstGeom>
        </p:spPr>
        <p:txBody>
          <a:bodyPr vert="horz" lIns="91559" tIns="45779" rIns="91559" bIns="45779"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226"/>
            <a:ext cx="2950529" cy="497523"/>
          </a:xfrm>
          <a:prstGeom prst="rect">
            <a:avLst/>
          </a:prstGeom>
        </p:spPr>
        <p:txBody>
          <a:bodyPr vert="horz" lIns="91559" tIns="45779" rIns="91559" bIns="45779"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082" y="9440226"/>
            <a:ext cx="2950529" cy="497523"/>
          </a:xfrm>
          <a:prstGeom prst="rect">
            <a:avLst/>
          </a:prstGeom>
        </p:spPr>
        <p:txBody>
          <a:bodyPr vert="horz" lIns="91559" tIns="45779" rIns="91559" bIns="45779" rtlCol="0" anchor="b"/>
          <a:lstStyle>
            <a:lvl1pPr algn="r">
              <a:defRPr sz="1200"/>
            </a:lvl1pPr>
          </a:lstStyle>
          <a:p>
            <a:fld id="{15537AA4-81A9-4F96-BC81-C663EBF60F37}" type="slidenum">
              <a:rPr kumimoji="1" lang="ja-JP" altLang="en-US" smtClean="0"/>
              <a:t>‹#›</a:t>
            </a:fld>
            <a:endParaRPr kumimoji="1" lang="ja-JP" altLang="en-US"/>
          </a:p>
        </p:txBody>
      </p:sp>
    </p:spTree>
    <p:extLst>
      <p:ext uri="{BB962C8B-B14F-4D97-AF65-F5344CB8AC3E}">
        <p14:creationId xmlns:p14="http://schemas.microsoft.com/office/powerpoint/2010/main" val="35789345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15537AA4-81A9-4F96-BC81-C663EBF60F37}" type="slidenum">
              <a:rPr kumimoji="1" lang="ja-JP" altLang="en-US" smtClean="0"/>
              <a:t>1</a:t>
            </a:fld>
            <a:endParaRPr kumimoji="1" lang="ja-JP" altLang="en-US"/>
          </a:p>
        </p:txBody>
      </p:sp>
    </p:spTree>
    <p:extLst>
      <p:ext uri="{BB962C8B-B14F-4D97-AF65-F5344CB8AC3E}">
        <p14:creationId xmlns:p14="http://schemas.microsoft.com/office/powerpoint/2010/main" val="9946857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2986051"/>
            <a:ext cx="5829300" cy="2060417"/>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028700" y="5446977"/>
            <a:ext cx="4800600" cy="245648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C75FEABA-AA43-4451-84E0-B5DAFC01DE7F}" type="datetimeFigureOut">
              <a:rPr kumimoji="1" lang="ja-JP" altLang="en-US" smtClean="0"/>
              <a:t>2020/3/26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794F8B9-4707-4AA9-8853-9F215740F235}" type="slidenum">
              <a:rPr kumimoji="1" lang="ja-JP" altLang="en-US" smtClean="0"/>
              <a:t>‹#›</a:t>
            </a:fld>
            <a:endParaRPr kumimoji="1" lang="ja-JP" altLang="en-US"/>
          </a:p>
        </p:txBody>
      </p:sp>
    </p:spTree>
    <p:extLst>
      <p:ext uri="{BB962C8B-B14F-4D97-AF65-F5344CB8AC3E}">
        <p14:creationId xmlns:p14="http://schemas.microsoft.com/office/powerpoint/2010/main" val="9449948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C75FEABA-AA43-4451-84E0-B5DAFC01DE7F}" type="datetimeFigureOut">
              <a:rPr kumimoji="1" lang="ja-JP" altLang="en-US" smtClean="0"/>
              <a:t>2020/3/26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794F8B9-4707-4AA9-8853-9F215740F235}" type="slidenum">
              <a:rPr kumimoji="1" lang="ja-JP" altLang="en-US" smtClean="0"/>
              <a:t>‹#›</a:t>
            </a:fld>
            <a:endParaRPr kumimoji="1" lang="ja-JP" altLang="en-US"/>
          </a:p>
        </p:txBody>
      </p:sp>
    </p:spTree>
    <p:extLst>
      <p:ext uri="{BB962C8B-B14F-4D97-AF65-F5344CB8AC3E}">
        <p14:creationId xmlns:p14="http://schemas.microsoft.com/office/powerpoint/2010/main" val="19348979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84942"/>
            <a:ext cx="1543050" cy="8201617"/>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42900" y="384942"/>
            <a:ext cx="4514850" cy="8201617"/>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C75FEABA-AA43-4451-84E0-B5DAFC01DE7F}" type="datetimeFigureOut">
              <a:rPr kumimoji="1" lang="ja-JP" altLang="en-US" smtClean="0"/>
              <a:t>2020/3/26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794F8B9-4707-4AA9-8853-9F215740F235}" type="slidenum">
              <a:rPr kumimoji="1" lang="ja-JP" altLang="en-US" smtClean="0"/>
              <a:t>‹#›</a:t>
            </a:fld>
            <a:endParaRPr kumimoji="1" lang="ja-JP" altLang="en-US"/>
          </a:p>
        </p:txBody>
      </p:sp>
    </p:spTree>
    <p:extLst>
      <p:ext uri="{BB962C8B-B14F-4D97-AF65-F5344CB8AC3E}">
        <p14:creationId xmlns:p14="http://schemas.microsoft.com/office/powerpoint/2010/main" val="3662334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C75FEABA-AA43-4451-84E0-B5DAFC01DE7F}" type="datetimeFigureOut">
              <a:rPr kumimoji="1" lang="ja-JP" altLang="en-US" smtClean="0"/>
              <a:t>2020/3/26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794F8B9-4707-4AA9-8853-9F215740F235}" type="slidenum">
              <a:rPr kumimoji="1" lang="ja-JP" altLang="en-US" smtClean="0"/>
              <a:t>‹#›</a:t>
            </a:fld>
            <a:endParaRPr kumimoji="1" lang="ja-JP" altLang="en-US"/>
          </a:p>
        </p:txBody>
      </p:sp>
    </p:spTree>
    <p:extLst>
      <p:ext uri="{BB962C8B-B14F-4D97-AF65-F5344CB8AC3E}">
        <p14:creationId xmlns:p14="http://schemas.microsoft.com/office/powerpoint/2010/main" val="32886645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176805"/>
            <a:ext cx="5829300" cy="1909112"/>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41735" y="4074113"/>
            <a:ext cx="5829300" cy="2102692"/>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C75FEABA-AA43-4451-84E0-B5DAFC01DE7F}" type="datetimeFigureOut">
              <a:rPr kumimoji="1" lang="ja-JP" altLang="en-US" smtClean="0"/>
              <a:t>2020/3/26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794F8B9-4707-4AA9-8853-9F215740F235}" type="slidenum">
              <a:rPr kumimoji="1" lang="ja-JP" altLang="en-US" smtClean="0"/>
              <a:t>‹#›</a:t>
            </a:fld>
            <a:endParaRPr kumimoji="1" lang="ja-JP" altLang="en-US"/>
          </a:p>
        </p:txBody>
      </p:sp>
    </p:spTree>
    <p:extLst>
      <p:ext uri="{BB962C8B-B14F-4D97-AF65-F5344CB8AC3E}">
        <p14:creationId xmlns:p14="http://schemas.microsoft.com/office/powerpoint/2010/main" val="11848386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42900" y="2242876"/>
            <a:ext cx="3028950" cy="634368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486150" y="2242876"/>
            <a:ext cx="3028950" cy="634368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C75FEABA-AA43-4451-84E0-B5DAFC01DE7F}" type="datetimeFigureOut">
              <a:rPr kumimoji="1" lang="ja-JP" altLang="en-US" smtClean="0"/>
              <a:t>2020/3/26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794F8B9-4707-4AA9-8853-9F215740F235}" type="slidenum">
              <a:rPr kumimoji="1" lang="ja-JP" altLang="en-US" smtClean="0"/>
              <a:t>‹#›</a:t>
            </a:fld>
            <a:endParaRPr kumimoji="1" lang="ja-JP" altLang="en-US"/>
          </a:p>
        </p:txBody>
      </p:sp>
    </p:spTree>
    <p:extLst>
      <p:ext uri="{BB962C8B-B14F-4D97-AF65-F5344CB8AC3E}">
        <p14:creationId xmlns:p14="http://schemas.microsoft.com/office/powerpoint/2010/main" val="1363654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151647"/>
            <a:ext cx="3030141" cy="8967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342900" y="3048350"/>
            <a:ext cx="3030141" cy="553820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3483774" y="2151647"/>
            <a:ext cx="3031331" cy="8967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3483774" y="3048350"/>
            <a:ext cx="3031331" cy="553820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C75FEABA-AA43-4451-84E0-B5DAFC01DE7F}" type="datetimeFigureOut">
              <a:rPr kumimoji="1" lang="ja-JP" altLang="en-US" smtClean="0"/>
              <a:t>2020/3/26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D794F8B9-4707-4AA9-8853-9F215740F235}" type="slidenum">
              <a:rPr kumimoji="1" lang="ja-JP" altLang="en-US" smtClean="0"/>
              <a:t>‹#›</a:t>
            </a:fld>
            <a:endParaRPr kumimoji="1" lang="ja-JP" altLang="en-US"/>
          </a:p>
        </p:txBody>
      </p:sp>
    </p:spTree>
    <p:extLst>
      <p:ext uri="{BB962C8B-B14F-4D97-AF65-F5344CB8AC3E}">
        <p14:creationId xmlns:p14="http://schemas.microsoft.com/office/powerpoint/2010/main" val="34481861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C75FEABA-AA43-4451-84E0-B5DAFC01DE7F}" type="datetimeFigureOut">
              <a:rPr kumimoji="1" lang="ja-JP" altLang="en-US" smtClean="0"/>
              <a:t>2020/3/26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D794F8B9-4707-4AA9-8853-9F215740F235}" type="slidenum">
              <a:rPr kumimoji="1" lang="ja-JP" altLang="en-US" smtClean="0"/>
              <a:t>‹#›</a:t>
            </a:fld>
            <a:endParaRPr kumimoji="1" lang="ja-JP" altLang="en-US"/>
          </a:p>
        </p:txBody>
      </p:sp>
    </p:spTree>
    <p:extLst>
      <p:ext uri="{BB962C8B-B14F-4D97-AF65-F5344CB8AC3E}">
        <p14:creationId xmlns:p14="http://schemas.microsoft.com/office/powerpoint/2010/main" val="988333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C75FEABA-AA43-4451-84E0-B5DAFC01DE7F}" type="datetimeFigureOut">
              <a:rPr kumimoji="1" lang="ja-JP" altLang="en-US" smtClean="0"/>
              <a:t>2020/3/26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D794F8B9-4707-4AA9-8853-9F215740F235}" type="slidenum">
              <a:rPr kumimoji="1" lang="ja-JP" altLang="en-US" smtClean="0"/>
              <a:t>‹#›</a:t>
            </a:fld>
            <a:endParaRPr kumimoji="1" lang="ja-JP" altLang="en-US"/>
          </a:p>
        </p:txBody>
      </p:sp>
    </p:spTree>
    <p:extLst>
      <p:ext uri="{BB962C8B-B14F-4D97-AF65-F5344CB8AC3E}">
        <p14:creationId xmlns:p14="http://schemas.microsoft.com/office/powerpoint/2010/main" val="187137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5" y="382713"/>
            <a:ext cx="2256235" cy="1628753"/>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2681290" y="382716"/>
            <a:ext cx="3833813" cy="820384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342905" y="2011468"/>
            <a:ext cx="2256235" cy="657509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C75FEABA-AA43-4451-84E0-B5DAFC01DE7F}" type="datetimeFigureOut">
              <a:rPr kumimoji="1" lang="ja-JP" altLang="en-US" smtClean="0"/>
              <a:t>2020/3/26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794F8B9-4707-4AA9-8853-9F215740F235}" type="slidenum">
              <a:rPr kumimoji="1" lang="ja-JP" altLang="en-US" smtClean="0"/>
              <a:t>‹#›</a:t>
            </a:fld>
            <a:endParaRPr kumimoji="1" lang="ja-JP" altLang="en-US"/>
          </a:p>
        </p:txBody>
      </p:sp>
    </p:spTree>
    <p:extLst>
      <p:ext uri="{BB962C8B-B14F-4D97-AF65-F5344CB8AC3E}">
        <p14:creationId xmlns:p14="http://schemas.microsoft.com/office/powerpoint/2010/main" val="28017637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728620"/>
            <a:ext cx="4114800" cy="794352"/>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344216" y="858881"/>
            <a:ext cx="4114800" cy="57673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344216" y="7522972"/>
            <a:ext cx="4114800" cy="11281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C75FEABA-AA43-4451-84E0-B5DAFC01DE7F}" type="datetimeFigureOut">
              <a:rPr kumimoji="1" lang="ja-JP" altLang="en-US" smtClean="0"/>
              <a:t>2020/3/26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794F8B9-4707-4AA9-8853-9F215740F235}" type="slidenum">
              <a:rPr kumimoji="1" lang="ja-JP" altLang="en-US" smtClean="0"/>
              <a:t>‹#›</a:t>
            </a:fld>
            <a:endParaRPr kumimoji="1" lang="ja-JP" altLang="en-US"/>
          </a:p>
        </p:txBody>
      </p:sp>
    </p:spTree>
    <p:extLst>
      <p:ext uri="{BB962C8B-B14F-4D97-AF65-F5344CB8AC3E}">
        <p14:creationId xmlns:p14="http://schemas.microsoft.com/office/powerpoint/2010/main" val="1430172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84938"/>
            <a:ext cx="6172200" cy="1602052"/>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242876"/>
            <a:ext cx="6172200" cy="6343682"/>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342900" y="8909195"/>
            <a:ext cx="1600200" cy="511766"/>
          </a:xfrm>
          <a:prstGeom prst="rect">
            <a:avLst/>
          </a:prstGeom>
        </p:spPr>
        <p:txBody>
          <a:bodyPr vert="horz" lIns="91440" tIns="45720" rIns="91440" bIns="45720" rtlCol="0" anchor="ctr"/>
          <a:lstStyle>
            <a:lvl1pPr algn="l">
              <a:defRPr sz="1200">
                <a:solidFill>
                  <a:schemeClr val="tx1">
                    <a:tint val="75000"/>
                  </a:schemeClr>
                </a:solidFill>
              </a:defRPr>
            </a:lvl1pPr>
          </a:lstStyle>
          <a:p>
            <a:fld id="{C75FEABA-AA43-4451-84E0-B5DAFC01DE7F}" type="datetimeFigureOut">
              <a:rPr kumimoji="1" lang="ja-JP" altLang="en-US" smtClean="0"/>
              <a:t>2020/3/26</a:t>
            </a:fld>
            <a:endParaRPr kumimoji="1" lang="ja-JP" altLang="en-US"/>
          </a:p>
        </p:txBody>
      </p:sp>
      <p:sp>
        <p:nvSpPr>
          <p:cNvPr id="5" name="フッター プレースホルダー 4"/>
          <p:cNvSpPr>
            <a:spLocks noGrp="1"/>
          </p:cNvSpPr>
          <p:nvPr>
            <p:ph type="ftr" sz="quarter" idx="3"/>
          </p:nvPr>
        </p:nvSpPr>
        <p:spPr>
          <a:xfrm>
            <a:off x="2343150" y="8909195"/>
            <a:ext cx="2171700" cy="511766"/>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0" y="8909195"/>
            <a:ext cx="1600200" cy="511766"/>
          </a:xfrm>
          <a:prstGeom prst="rect">
            <a:avLst/>
          </a:prstGeom>
        </p:spPr>
        <p:txBody>
          <a:bodyPr vert="horz" lIns="91440" tIns="45720" rIns="91440" bIns="45720" rtlCol="0" anchor="ctr"/>
          <a:lstStyle>
            <a:lvl1pPr algn="r">
              <a:defRPr sz="1200">
                <a:solidFill>
                  <a:schemeClr val="tx1">
                    <a:tint val="75000"/>
                  </a:schemeClr>
                </a:solidFill>
              </a:defRPr>
            </a:lvl1pPr>
          </a:lstStyle>
          <a:p>
            <a:fld id="{D794F8B9-4707-4AA9-8853-9F215740F235}" type="slidenum">
              <a:rPr kumimoji="1" lang="ja-JP" altLang="en-US" smtClean="0"/>
              <a:t>‹#›</a:t>
            </a:fld>
            <a:endParaRPr kumimoji="1" lang="ja-JP" altLang="en-US"/>
          </a:p>
        </p:txBody>
      </p:sp>
    </p:spTree>
    <p:extLst>
      <p:ext uri="{BB962C8B-B14F-4D97-AF65-F5344CB8AC3E}">
        <p14:creationId xmlns:p14="http://schemas.microsoft.com/office/powerpoint/2010/main" val="37459767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37761" y="485676"/>
            <a:ext cx="6552728" cy="72746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137761" y="485676"/>
            <a:ext cx="6552728" cy="1224136"/>
          </a:xfrm>
        </p:spPr>
        <p:txBody>
          <a:bodyPr>
            <a:normAutofit/>
          </a:bodyPr>
          <a:lstStyle/>
          <a:p>
            <a:r>
              <a:rPr kumimoji="1" lang="ja-JP" altLang="en-US" sz="1800" b="1" dirty="0" smtClean="0">
                <a:latin typeface="+mj-ea"/>
              </a:rPr>
              <a:t>はり、きゅう及びあん摩マッサージ指圧の施術所を開設する皆様、</a:t>
            </a:r>
            <a:r>
              <a:rPr kumimoji="1" lang="en-US" altLang="ja-JP" sz="1800" b="1" dirty="0" smtClean="0">
                <a:latin typeface="+mj-ea"/>
              </a:rPr>
              <a:t/>
            </a:r>
            <a:br>
              <a:rPr kumimoji="1" lang="en-US" altLang="ja-JP" sz="1800" b="1" dirty="0" smtClean="0">
                <a:latin typeface="+mj-ea"/>
              </a:rPr>
            </a:br>
            <a:r>
              <a:rPr lang="ja-JP" altLang="en-US" sz="1800" b="1" dirty="0" smtClean="0">
                <a:latin typeface="+mj-ea"/>
              </a:rPr>
              <a:t>はり師、きゅう師及びあん摩マッサージ指圧師の皆様へ</a:t>
            </a:r>
            <a:r>
              <a:rPr lang="en-US" altLang="ja-JP" sz="1800" b="1" dirty="0" smtClean="0">
                <a:latin typeface="+mj-ea"/>
              </a:rPr>
              <a:t/>
            </a:r>
            <a:br>
              <a:rPr lang="en-US" altLang="ja-JP" sz="1800" b="1" dirty="0" smtClean="0">
                <a:latin typeface="+mj-ea"/>
              </a:rPr>
            </a:br>
            <a:r>
              <a:rPr lang="ja-JP" altLang="en-US" sz="1000" b="1" dirty="0">
                <a:latin typeface="+mj-ea"/>
              </a:rPr>
              <a:t>　</a:t>
            </a:r>
            <a:r>
              <a:rPr lang="ja-JP" altLang="en-US" sz="1000" b="1" dirty="0" smtClean="0">
                <a:latin typeface="+mj-ea"/>
              </a:rPr>
              <a:t>　　　　　</a:t>
            </a:r>
            <a:r>
              <a:rPr lang="en-US" altLang="ja-JP" sz="1800" b="1" dirty="0" smtClean="0">
                <a:latin typeface="+mj-ea"/>
              </a:rPr>
              <a:t/>
            </a:r>
            <a:br>
              <a:rPr lang="en-US" altLang="ja-JP" sz="1800" b="1" dirty="0" smtClean="0">
                <a:latin typeface="+mj-ea"/>
              </a:rPr>
            </a:br>
            <a:r>
              <a:rPr lang="en-US" altLang="ja-JP" sz="2000" b="1" dirty="0" smtClean="0">
                <a:latin typeface="+mj-ea"/>
              </a:rPr>
              <a:t>【</a:t>
            </a:r>
            <a:r>
              <a:rPr lang="ja-JP" altLang="en-US" sz="2000" b="1" dirty="0" smtClean="0">
                <a:latin typeface="+mj-ea"/>
              </a:rPr>
              <a:t>あはき療養費支給申請書の提出先変更のご案内</a:t>
            </a:r>
            <a:r>
              <a:rPr lang="en-US" altLang="ja-JP" sz="2000" b="1" dirty="0" smtClean="0">
                <a:latin typeface="+mj-ea"/>
              </a:rPr>
              <a:t>】</a:t>
            </a:r>
            <a:endParaRPr kumimoji="1" lang="ja-JP" altLang="en-US" sz="2000" b="1" dirty="0">
              <a:latin typeface="+mj-ea"/>
            </a:endParaRPr>
          </a:p>
        </p:txBody>
      </p:sp>
      <p:sp>
        <p:nvSpPr>
          <p:cNvPr id="3" name="コンテンツ プレースホルダー 2"/>
          <p:cNvSpPr>
            <a:spLocks noGrp="1"/>
          </p:cNvSpPr>
          <p:nvPr>
            <p:ph idx="1"/>
          </p:nvPr>
        </p:nvSpPr>
        <p:spPr>
          <a:xfrm>
            <a:off x="137761" y="1558818"/>
            <a:ext cx="6552728" cy="7495810"/>
          </a:xfrm>
        </p:spPr>
        <p:txBody>
          <a:bodyPr>
            <a:normAutofit/>
          </a:bodyPr>
          <a:lstStyle/>
          <a:p>
            <a:pPr marL="0" indent="0">
              <a:lnSpc>
                <a:spcPct val="150000"/>
              </a:lnSpc>
              <a:buNone/>
            </a:pPr>
            <a:r>
              <a:rPr lang="ja-JP" altLang="en-US" sz="1400" dirty="0" smtClean="0">
                <a:latin typeface="+mn-ea"/>
              </a:rPr>
              <a:t>　日頃</a:t>
            </a:r>
            <a:r>
              <a:rPr lang="ja-JP" altLang="en-US" sz="1400" dirty="0">
                <a:latin typeface="+mn-ea"/>
              </a:rPr>
              <a:t>より、適正な支給申請書の提出にご協力を賜り、厚くお礼申し上げます。</a:t>
            </a:r>
          </a:p>
          <a:p>
            <a:pPr marL="0" indent="0">
              <a:lnSpc>
                <a:spcPct val="150000"/>
              </a:lnSpc>
              <a:buNone/>
            </a:pPr>
            <a:r>
              <a:rPr lang="ja-JP" altLang="en-US" sz="1400" dirty="0" smtClean="0">
                <a:latin typeface="+mn-ea"/>
              </a:rPr>
              <a:t>　さて、</a:t>
            </a:r>
            <a:r>
              <a:rPr kumimoji="1" lang="ja-JP" altLang="en-US" sz="1400" dirty="0" smtClean="0">
                <a:latin typeface="+mn-ea"/>
              </a:rPr>
              <a:t>東京都国民健康保険団体連合会では、平成</a:t>
            </a:r>
            <a:r>
              <a:rPr kumimoji="1" lang="en-US" altLang="ja-JP" sz="1400" dirty="0" smtClean="0">
                <a:latin typeface="+mn-ea"/>
              </a:rPr>
              <a:t>31</a:t>
            </a:r>
            <a:r>
              <a:rPr kumimoji="1" lang="ja-JP" altLang="en-US" sz="1400" dirty="0" smtClean="0">
                <a:latin typeface="+mn-ea"/>
              </a:rPr>
              <a:t>年</a:t>
            </a:r>
            <a:r>
              <a:rPr kumimoji="1" lang="en-US" altLang="ja-JP" sz="1400" dirty="0" smtClean="0">
                <a:latin typeface="+mn-ea"/>
              </a:rPr>
              <a:t>1</a:t>
            </a:r>
            <a:r>
              <a:rPr kumimoji="1" lang="ja-JP" altLang="en-US" sz="1400" dirty="0" smtClean="0">
                <a:latin typeface="+mn-ea"/>
              </a:rPr>
              <a:t>月の受領委任制導入に伴い、東京都及び保険者からの依頼に基づき、令和</a:t>
            </a:r>
            <a:r>
              <a:rPr kumimoji="1" lang="en-US" altLang="ja-JP" sz="1400" dirty="0" smtClean="0">
                <a:latin typeface="+mn-ea"/>
              </a:rPr>
              <a:t>2</a:t>
            </a:r>
            <a:r>
              <a:rPr kumimoji="1" lang="ja-JP" altLang="en-US" sz="1400" dirty="0" smtClean="0">
                <a:latin typeface="+mn-ea"/>
              </a:rPr>
              <a:t>年</a:t>
            </a:r>
            <a:r>
              <a:rPr kumimoji="1" lang="en-US" altLang="ja-JP" sz="1400" dirty="0" smtClean="0">
                <a:latin typeface="+mn-ea"/>
              </a:rPr>
              <a:t>4</a:t>
            </a:r>
            <a:r>
              <a:rPr kumimoji="1" lang="ja-JP" altLang="en-US" sz="1400" dirty="0" smtClean="0">
                <a:latin typeface="+mn-ea"/>
              </a:rPr>
              <a:t>月に「あん摩マッサージ指圧、はり・きゅう療養費審査委員会」を設置することと</a:t>
            </a:r>
            <a:r>
              <a:rPr lang="ja-JP" altLang="en-US" sz="1400" dirty="0" smtClean="0">
                <a:latin typeface="+mn-ea"/>
              </a:rPr>
              <a:t>なりましたので、ご案内申し上げます。</a:t>
            </a:r>
            <a:endParaRPr lang="en-US" altLang="ja-JP" sz="1400" dirty="0" smtClean="0">
              <a:latin typeface="+mn-ea"/>
            </a:endParaRPr>
          </a:p>
          <a:p>
            <a:pPr marL="0" indent="0">
              <a:lnSpc>
                <a:spcPct val="150000"/>
              </a:lnSpc>
              <a:buNone/>
            </a:pPr>
            <a:r>
              <a:rPr kumimoji="1" lang="ja-JP" altLang="en-US" sz="1400" dirty="0">
                <a:latin typeface="+mn-ea"/>
              </a:rPr>
              <a:t>　</a:t>
            </a:r>
            <a:r>
              <a:rPr kumimoji="1" lang="ja-JP" altLang="en-US" sz="1400" dirty="0" smtClean="0">
                <a:latin typeface="+mn-ea"/>
              </a:rPr>
              <a:t>これにより、受領委任取扱規定の第</a:t>
            </a:r>
            <a:r>
              <a:rPr kumimoji="1" lang="en-US" altLang="ja-JP" sz="1400" dirty="0" smtClean="0">
                <a:latin typeface="+mn-ea"/>
              </a:rPr>
              <a:t>4</a:t>
            </a:r>
            <a:r>
              <a:rPr kumimoji="1" lang="ja-JP" altLang="en-US" sz="1400" dirty="0" smtClean="0">
                <a:latin typeface="+mn-ea"/>
              </a:rPr>
              <a:t>章</a:t>
            </a:r>
            <a:r>
              <a:rPr kumimoji="1" lang="en-US" altLang="ja-JP" sz="1400" dirty="0" smtClean="0">
                <a:latin typeface="+mn-ea"/>
              </a:rPr>
              <a:t>25</a:t>
            </a:r>
            <a:r>
              <a:rPr kumimoji="1" lang="ja-JP" altLang="en-US" sz="1400" dirty="0" smtClean="0">
                <a:latin typeface="+mn-ea"/>
              </a:rPr>
              <a:t>（申請書の送付）</a:t>
            </a:r>
            <a:r>
              <a:rPr lang="ja-JP" altLang="en-US" sz="1400" dirty="0" smtClean="0">
                <a:latin typeface="+mn-ea"/>
              </a:rPr>
              <a:t>に基づき、療養費支給申請書の提出先が、現行の国保保険者分は各区市町村及び各国保組合へ提出していたものから</a:t>
            </a:r>
            <a:r>
              <a:rPr lang="ja-JP" altLang="en-US" sz="1600" b="1" u="sng" dirty="0" smtClean="0">
                <a:latin typeface="+mn-ea"/>
              </a:rPr>
              <a:t>令和</a:t>
            </a:r>
            <a:r>
              <a:rPr lang="en-US" altLang="ja-JP" sz="1600" b="1" u="sng" dirty="0" smtClean="0">
                <a:latin typeface="+mn-ea"/>
              </a:rPr>
              <a:t>2</a:t>
            </a:r>
            <a:r>
              <a:rPr lang="ja-JP" altLang="en-US" sz="1600" b="1" u="sng" dirty="0" smtClean="0">
                <a:latin typeface="+mn-ea"/>
              </a:rPr>
              <a:t>年</a:t>
            </a:r>
            <a:r>
              <a:rPr lang="en-US" altLang="ja-JP" sz="1600" b="1" u="sng" dirty="0" smtClean="0">
                <a:latin typeface="+mn-ea"/>
              </a:rPr>
              <a:t>4</a:t>
            </a:r>
            <a:r>
              <a:rPr lang="ja-JP" altLang="en-US" sz="1600" b="1" u="sng" dirty="0" smtClean="0">
                <a:latin typeface="+mn-ea"/>
              </a:rPr>
              <a:t>月</a:t>
            </a:r>
            <a:r>
              <a:rPr lang="en-US" altLang="ja-JP" sz="1600" b="1" u="sng" dirty="0" smtClean="0">
                <a:latin typeface="+mn-ea"/>
              </a:rPr>
              <a:t>1</a:t>
            </a:r>
            <a:r>
              <a:rPr lang="ja-JP" altLang="en-US" sz="1600" b="1" u="sng" dirty="0" smtClean="0">
                <a:latin typeface="+mn-ea"/>
              </a:rPr>
              <a:t>日提出分より、東京都国民健康保険団体連合会に変更となります。（東京都内保険者分に限る。）</a:t>
            </a:r>
            <a:endParaRPr lang="en-US" altLang="ja-JP" sz="1600" b="1" u="sng" dirty="0" smtClean="0">
              <a:latin typeface="+mn-ea"/>
            </a:endParaRPr>
          </a:p>
          <a:p>
            <a:pPr marL="0" indent="0">
              <a:lnSpc>
                <a:spcPct val="150000"/>
              </a:lnSpc>
              <a:buNone/>
            </a:pPr>
            <a:r>
              <a:rPr kumimoji="1" lang="ja-JP" altLang="en-US" sz="1400" dirty="0">
                <a:latin typeface="+mn-ea"/>
              </a:rPr>
              <a:t>　</a:t>
            </a:r>
            <a:r>
              <a:rPr kumimoji="1" lang="ja-JP" altLang="en-US" sz="1400" dirty="0" smtClean="0">
                <a:latin typeface="+mn-ea"/>
              </a:rPr>
              <a:t>したがいまして</a:t>
            </a:r>
            <a:r>
              <a:rPr lang="ja-JP" altLang="en-US" sz="1400" dirty="0">
                <a:latin typeface="+mn-ea"/>
              </a:rPr>
              <a:t>、令和</a:t>
            </a:r>
            <a:r>
              <a:rPr lang="en-US" altLang="ja-JP" sz="1400" dirty="0">
                <a:latin typeface="+mn-ea"/>
              </a:rPr>
              <a:t>2</a:t>
            </a:r>
            <a:r>
              <a:rPr lang="ja-JP" altLang="en-US" sz="1400" dirty="0">
                <a:latin typeface="+mn-ea"/>
              </a:rPr>
              <a:t>年</a:t>
            </a:r>
            <a:r>
              <a:rPr lang="en-US" altLang="ja-JP" sz="1400" dirty="0">
                <a:latin typeface="+mn-ea"/>
              </a:rPr>
              <a:t>3</a:t>
            </a:r>
            <a:r>
              <a:rPr lang="ja-JP" altLang="en-US" sz="1400" dirty="0">
                <a:latin typeface="+mn-ea"/>
              </a:rPr>
              <a:t>月末までに提出いただくものは、従来通り各区市町村及び各国保組合へ提出となりますが、令和</a:t>
            </a:r>
            <a:r>
              <a:rPr kumimoji="1" lang="en-US" altLang="ja-JP" sz="1400" dirty="0" smtClean="0">
                <a:latin typeface="+mn-ea"/>
              </a:rPr>
              <a:t>2</a:t>
            </a:r>
            <a:r>
              <a:rPr kumimoji="1" lang="ja-JP" altLang="en-US" sz="1400" dirty="0" smtClean="0">
                <a:latin typeface="+mn-ea"/>
              </a:rPr>
              <a:t>年</a:t>
            </a:r>
            <a:r>
              <a:rPr kumimoji="1" lang="en-US" altLang="ja-JP" sz="1400" dirty="0" smtClean="0">
                <a:latin typeface="+mn-ea"/>
              </a:rPr>
              <a:t>4</a:t>
            </a:r>
            <a:r>
              <a:rPr kumimoji="1" lang="ja-JP" altLang="en-US" sz="1400" dirty="0" smtClean="0">
                <a:latin typeface="+mn-ea"/>
              </a:rPr>
              <a:t>月以降は、国保保険者分も後期高齢者医療広域連合分と同様に、本会に提出いただきますようお願い申し上げます。</a:t>
            </a:r>
            <a:endParaRPr lang="en-US" altLang="ja-JP" sz="1400" dirty="0">
              <a:latin typeface="+mn-ea"/>
            </a:endParaRPr>
          </a:p>
          <a:p>
            <a:pPr marL="0" indent="0">
              <a:buNone/>
            </a:pPr>
            <a:endParaRPr kumimoji="1" lang="en-US" altLang="ja-JP" sz="1400" dirty="0" smtClean="0">
              <a:latin typeface="+mn-ea"/>
            </a:endParaRPr>
          </a:p>
          <a:p>
            <a:pPr marL="0" indent="0">
              <a:buNone/>
            </a:pPr>
            <a:endParaRPr lang="en-US" altLang="ja-JP" sz="1400" dirty="0">
              <a:latin typeface="+mn-ea"/>
            </a:endParaRPr>
          </a:p>
          <a:p>
            <a:pPr marL="0" indent="0">
              <a:buNone/>
            </a:pPr>
            <a:endParaRPr kumimoji="1" lang="en-US" altLang="ja-JP" sz="1400" dirty="0" smtClean="0">
              <a:latin typeface="+mn-ea"/>
            </a:endParaRPr>
          </a:p>
          <a:p>
            <a:pPr marL="0" indent="0">
              <a:buNone/>
            </a:pPr>
            <a:endParaRPr lang="en-US" altLang="ja-JP" sz="1400" dirty="0">
              <a:latin typeface="+mn-ea"/>
            </a:endParaRPr>
          </a:p>
          <a:p>
            <a:pPr marL="0" indent="0">
              <a:buNone/>
            </a:pPr>
            <a:endParaRPr kumimoji="1" lang="en-US" altLang="ja-JP" sz="1400" dirty="0" smtClean="0">
              <a:latin typeface="+mn-ea"/>
            </a:endParaRPr>
          </a:p>
          <a:p>
            <a:pPr marL="0" indent="0">
              <a:buNone/>
            </a:pPr>
            <a:endParaRPr lang="en-US" altLang="ja-JP" sz="1400" dirty="0">
              <a:latin typeface="+mn-ea"/>
            </a:endParaRPr>
          </a:p>
          <a:p>
            <a:pPr marL="0" indent="0">
              <a:buNone/>
            </a:pPr>
            <a:endParaRPr kumimoji="1" lang="en-US" altLang="ja-JP" sz="1400" dirty="0" smtClean="0">
              <a:latin typeface="+mn-ea"/>
            </a:endParaRPr>
          </a:p>
          <a:p>
            <a:pPr marL="0" indent="0">
              <a:buNone/>
            </a:pPr>
            <a:endParaRPr kumimoji="1" lang="en-US" altLang="ja-JP" sz="1400" dirty="0" smtClean="0">
              <a:latin typeface="+mn-ea"/>
            </a:endParaRPr>
          </a:p>
        </p:txBody>
      </p:sp>
      <p:sp>
        <p:nvSpPr>
          <p:cNvPr id="5" name="正方形/長方形 4"/>
          <p:cNvSpPr/>
          <p:nvPr/>
        </p:nvSpPr>
        <p:spPr>
          <a:xfrm>
            <a:off x="137761" y="5382220"/>
            <a:ext cx="6552728" cy="1879186"/>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50000"/>
              </a:lnSpc>
            </a:pPr>
            <a:r>
              <a:rPr kumimoji="1" lang="ja-JP" altLang="en-US" dirty="0" smtClean="0">
                <a:solidFill>
                  <a:schemeClr val="tx1"/>
                </a:solidFill>
              </a:rPr>
              <a:t>≪申請書の提出先</a:t>
            </a:r>
            <a:r>
              <a:rPr lang="ja-JP" altLang="en-US" dirty="0" smtClean="0">
                <a:solidFill>
                  <a:schemeClr val="tx1"/>
                </a:solidFill>
              </a:rPr>
              <a:t>≫　令和</a:t>
            </a:r>
            <a:r>
              <a:rPr lang="en-US" altLang="ja-JP" dirty="0" smtClean="0">
                <a:solidFill>
                  <a:schemeClr val="tx1"/>
                </a:solidFill>
              </a:rPr>
              <a:t>2</a:t>
            </a:r>
            <a:r>
              <a:rPr lang="ja-JP" altLang="en-US" dirty="0" smtClean="0">
                <a:solidFill>
                  <a:schemeClr val="tx1"/>
                </a:solidFill>
              </a:rPr>
              <a:t>年</a:t>
            </a:r>
            <a:r>
              <a:rPr lang="en-US" altLang="ja-JP" dirty="0" smtClean="0">
                <a:solidFill>
                  <a:schemeClr val="tx1"/>
                </a:solidFill>
              </a:rPr>
              <a:t>4</a:t>
            </a:r>
            <a:r>
              <a:rPr lang="ja-JP" altLang="en-US" dirty="0" smtClean="0">
                <a:solidFill>
                  <a:schemeClr val="tx1"/>
                </a:solidFill>
              </a:rPr>
              <a:t>月</a:t>
            </a:r>
            <a:r>
              <a:rPr lang="en-US" altLang="ja-JP" dirty="0" smtClean="0">
                <a:solidFill>
                  <a:schemeClr val="tx1"/>
                </a:solidFill>
              </a:rPr>
              <a:t>1</a:t>
            </a:r>
            <a:r>
              <a:rPr lang="ja-JP" altLang="en-US" dirty="0" smtClean="0">
                <a:solidFill>
                  <a:schemeClr val="tx1"/>
                </a:solidFill>
              </a:rPr>
              <a:t>日～</a:t>
            </a:r>
            <a:endParaRPr lang="en-US" altLang="ja-JP" dirty="0" smtClean="0">
              <a:solidFill>
                <a:schemeClr val="tx1"/>
              </a:solidFill>
            </a:endParaRPr>
          </a:p>
          <a:p>
            <a:pPr>
              <a:lnSpc>
                <a:spcPct val="150000"/>
              </a:lnSpc>
            </a:pPr>
            <a:r>
              <a:rPr kumimoji="1" lang="ja-JP" altLang="en-US" sz="1600" dirty="0" smtClean="0">
                <a:solidFill>
                  <a:schemeClr val="tx1"/>
                </a:solidFill>
              </a:rPr>
              <a:t> 〒</a:t>
            </a:r>
            <a:r>
              <a:rPr kumimoji="1" lang="en-US" altLang="ja-JP" sz="1600" dirty="0" smtClean="0">
                <a:solidFill>
                  <a:schemeClr val="tx1"/>
                </a:solidFill>
              </a:rPr>
              <a:t>102-0072</a:t>
            </a:r>
            <a:r>
              <a:rPr kumimoji="1" lang="ja-JP" altLang="en-US" sz="1600" dirty="0" smtClean="0">
                <a:solidFill>
                  <a:schemeClr val="tx1"/>
                </a:solidFill>
              </a:rPr>
              <a:t>　東京都千代田区飯田橋三丁目５番１号　東京区政会館</a:t>
            </a:r>
            <a:r>
              <a:rPr kumimoji="1" lang="en-US" altLang="ja-JP" sz="1600" dirty="0" smtClean="0">
                <a:solidFill>
                  <a:schemeClr val="tx1"/>
                </a:solidFill>
              </a:rPr>
              <a:t>11</a:t>
            </a:r>
            <a:r>
              <a:rPr kumimoji="1" lang="ja-JP" altLang="en-US" sz="1600" dirty="0" smtClean="0">
                <a:solidFill>
                  <a:schemeClr val="tx1"/>
                </a:solidFill>
              </a:rPr>
              <a:t>階</a:t>
            </a:r>
            <a:endParaRPr kumimoji="1" lang="en-US" altLang="ja-JP" sz="1600" dirty="0" smtClean="0">
              <a:solidFill>
                <a:schemeClr val="tx1"/>
              </a:solidFill>
            </a:endParaRPr>
          </a:p>
          <a:p>
            <a:pPr>
              <a:lnSpc>
                <a:spcPct val="150000"/>
              </a:lnSpc>
            </a:pPr>
            <a:r>
              <a:rPr lang="ja-JP" altLang="en-US" sz="1600" dirty="0">
                <a:solidFill>
                  <a:schemeClr val="tx1"/>
                </a:solidFill>
              </a:rPr>
              <a:t>　</a:t>
            </a:r>
            <a:r>
              <a:rPr lang="ja-JP" altLang="en-US" sz="1600" dirty="0" smtClean="0">
                <a:solidFill>
                  <a:schemeClr val="tx1"/>
                </a:solidFill>
              </a:rPr>
              <a:t>　東京都国民健康保険団体連合会　療養費課　宛</a:t>
            </a:r>
            <a:endParaRPr lang="en-US" altLang="ja-JP" sz="1600" dirty="0" smtClean="0">
              <a:solidFill>
                <a:schemeClr val="tx1"/>
              </a:solidFill>
            </a:endParaRPr>
          </a:p>
          <a:p>
            <a:pPr>
              <a:lnSpc>
                <a:spcPct val="150000"/>
              </a:lnSpc>
            </a:pPr>
            <a:r>
              <a:rPr kumimoji="1" lang="ja-JP" altLang="en-US" sz="1600" dirty="0" smtClean="0">
                <a:solidFill>
                  <a:schemeClr val="tx1"/>
                </a:solidFill>
              </a:rPr>
              <a:t>　</a:t>
            </a:r>
            <a:r>
              <a:rPr kumimoji="1" lang="en-US" altLang="ja-JP" sz="1400" dirty="0" smtClean="0">
                <a:solidFill>
                  <a:schemeClr val="tx1"/>
                </a:solidFill>
              </a:rPr>
              <a:t>※</a:t>
            </a:r>
            <a:r>
              <a:rPr kumimoji="1" lang="ja-JP" altLang="en-US" sz="1400" dirty="0" smtClean="0">
                <a:solidFill>
                  <a:schemeClr val="tx1"/>
                </a:solidFill>
              </a:rPr>
              <a:t>郵送・持込ともに、毎月</a:t>
            </a:r>
            <a:r>
              <a:rPr kumimoji="1" lang="en-US" altLang="ja-JP" sz="1400" dirty="0" smtClean="0">
                <a:solidFill>
                  <a:schemeClr val="tx1"/>
                </a:solidFill>
              </a:rPr>
              <a:t>10</a:t>
            </a:r>
            <a:r>
              <a:rPr kumimoji="1" lang="ja-JP" altLang="en-US" sz="1400" dirty="0" smtClean="0">
                <a:solidFill>
                  <a:schemeClr val="tx1"/>
                </a:solidFill>
              </a:rPr>
              <a:t>日必着となります。</a:t>
            </a:r>
            <a:r>
              <a:rPr lang="ja-JP" altLang="en-US" sz="1400" dirty="0" smtClean="0">
                <a:solidFill>
                  <a:schemeClr val="tx1"/>
                </a:solidFill>
              </a:rPr>
              <a:t>なお、</a:t>
            </a:r>
            <a:r>
              <a:rPr kumimoji="1" lang="en-US" altLang="ja-JP" sz="1400" dirty="0" smtClean="0">
                <a:solidFill>
                  <a:schemeClr val="tx1"/>
                </a:solidFill>
              </a:rPr>
              <a:t>10</a:t>
            </a:r>
            <a:r>
              <a:rPr kumimoji="1" lang="ja-JP" altLang="en-US" sz="1400" dirty="0" smtClean="0">
                <a:solidFill>
                  <a:schemeClr val="tx1"/>
                </a:solidFill>
              </a:rPr>
              <a:t>日を過ぎた場合は、</a:t>
            </a:r>
            <a:r>
              <a:rPr lang="ja-JP" altLang="en-US" sz="1400" dirty="0" smtClean="0">
                <a:solidFill>
                  <a:schemeClr val="tx1"/>
                </a:solidFill>
              </a:rPr>
              <a:t>翌月受</a:t>
            </a:r>
            <a:endParaRPr lang="en-US" altLang="ja-JP" sz="1400" dirty="0" smtClean="0">
              <a:solidFill>
                <a:schemeClr val="tx1"/>
              </a:solidFill>
            </a:endParaRPr>
          </a:p>
          <a:p>
            <a:pPr>
              <a:lnSpc>
                <a:spcPct val="150000"/>
              </a:lnSpc>
            </a:pPr>
            <a:r>
              <a:rPr lang="ja-JP" altLang="en-US" sz="1400" dirty="0">
                <a:solidFill>
                  <a:schemeClr val="tx1"/>
                </a:solidFill>
              </a:rPr>
              <a:t>　</a:t>
            </a:r>
            <a:r>
              <a:rPr lang="ja-JP" altLang="en-US" sz="1400" dirty="0" smtClean="0">
                <a:solidFill>
                  <a:schemeClr val="tx1"/>
                </a:solidFill>
              </a:rPr>
              <a:t>　　付扱いとなりますので、ご注意願います。</a:t>
            </a:r>
            <a:endParaRPr kumimoji="1" lang="ja-JP" altLang="en-US" sz="1400" dirty="0">
              <a:solidFill>
                <a:schemeClr val="tx1"/>
              </a:solidFill>
            </a:endParaRPr>
          </a:p>
        </p:txBody>
      </p:sp>
      <p:sp>
        <p:nvSpPr>
          <p:cNvPr id="7" name="角丸四角形 6"/>
          <p:cNvSpPr/>
          <p:nvPr/>
        </p:nvSpPr>
        <p:spPr>
          <a:xfrm>
            <a:off x="65753" y="7549438"/>
            <a:ext cx="3600400" cy="1800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正方形/長方形 8"/>
          <p:cNvSpPr/>
          <p:nvPr/>
        </p:nvSpPr>
        <p:spPr>
          <a:xfrm>
            <a:off x="128053" y="7758484"/>
            <a:ext cx="936104" cy="5110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smtClean="0">
                <a:solidFill>
                  <a:schemeClr val="tx1"/>
                </a:solidFill>
              </a:rPr>
              <a:t>（後期分）</a:t>
            </a:r>
            <a:endParaRPr lang="en-US" altLang="ja-JP" sz="1100" dirty="0" smtClean="0">
              <a:solidFill>
                <a:schemeClr val="tx1"/>
              </a:solidFill>
            </a:endParaRPr>
          </a:p>
          <a:p>
            <a:pPr algn="ctr"/>
            <a:r>
              <a:rPr lang="ja-JP" altLang="en-US" sz="1100" dirty="0">
                <a:solidFill>
                  <a:schemeClr val="tx1"/>
                </a:solidFill>
              </a:rPr>
              <a:t>国保連合会</a:t>
            </a:r>
            <a:endParaRPr kumimoji="1" lang="ja-JP" altLang="en-US" sz="1100" dirty="0">
              <a:solidFill>
                <a:schemeClr val="tx1"/>
              </a:solidFill>
            </a:endParaRPr>
          </a:p>
        </p:txBody>
      </p:sp>
      <p:sp>
        <p:nvSpPr>
          <p:cNvPr id="10" name="正方形/長方形 9"/>
          <p:cNvSpPr/>
          <p:nvPr/>
        </p:nvSpPr>
        <p:spPr>
          <a:xfrm>
            <a:off x="1172169" y="7758484"/>
            <a:ext cx="756084" cy="5110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smtClean="0">
                <a:solidFill>
                  <a:schemeClr val="tx1"/>
                </a:solidFill>
              </a:rPr>
              <a:t>（国保分）</a:t>
            </a:r>
            <a:endParaRPr kumimoji="1" lang="en-US" altLang="ja-JP" sz="1100" dirty="0" smtClean="0">
              <a:solidFill>
                <a:schemeClr val="tx1"/>
              </a:solidFill>
            </a:endParaRPr>
          </a:p>
          <a:p>
            <a:pPr algn="ctr"/>
            <a:r>
              <a:rPr lang="ja-JP" altLang="en-US" sz="1100" dirty="0">
                <a:solidFill>
                  <a:schemeClr val="tx1"/>
                </a:solidFill>
              </a:rPr>
              <a:t>区市町村</a:t>
            </a:r>
            <a:endParaRPr kumimoji="1" lang="ja-JP" altLang="en-US" sz="1100" dirty="0">
              <a:solidFill>
                <a:schemeClr val="tx1"/>
              </a:solidFill>
            </a:endParaRPr>
          </a:p>
        </p:txBody>
      </p:sp>
      <p:sp>
        <p:nvSpPr>
          <p:cNvPr id="11" name="正方形/長方形 10"/>
          <p:cNvSpPr/>
          <p:nvPr/>
        </p:nvSpPr>
        <p:spPr>
          <a:xfrm>
            <a:off x="2036265" y="7758484"/>
            <a:ext cx="756084" cy="5110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smtClean="0">
                <a:solidFill>
                  <a:schemeClr val="tx1"/>
                </a:solidFill>
              </a:rPr>
              <a:t>（国保分）</a:t>
            </a:r>
            <a:endParaRPr lang="en-US" altLang="ja-JP" sz="1100" dirty="0" smtClean="0">
              <a:solidFill>
                <a:schemeClr val="tx1"/>
              </a:solidFill>
            </a:endParaRPr>
          </a:p>
          <a:p>
            <a:pPr algn="ctr"/>
            <a:r>
              <a:rPr lang="ja-JP" altLang="en-US" sz="1100" dirty="0">
                <a:solidFill>
                  <a:schemeClr val="tx1"/>
                </a:solidFill>
              </a:rPr>
              <a:t>国保</a:t>
            </a:r>
            <a:r>
              <a:rPr lang="ja-JP" altLang="en-US" sz="1100" dirty="0" smtClean="0">
                <a:solidFill>
                  <a:schemeClr val="tx1"/>
                </a:solidFill>
              </a:rPr>
              <a:t>組合</a:t>
            </a:r>
            <a:endParaRPr lang="en-US" altLang="ja-JP" sz="1100" dirty="0">
              <a:solidFill>
                <a:schemeClr val="tx1"/>
              </a:solidFill>
            </a:endParaRPr>
          </a:p>
        </p:txBody>
      </p:sp>
      <p:sp>
        <p:nvSpPr>
          <p:cNvPr id="12" name="正方形/長方形 11"/>
          <p:cNvSpPr/>
          <p:nvPr/>
        </p:nvSpPr>
        <p:spPr>
          <a:xfrm>
            <a:off x="2900361" y="7758484"/>
            <a:ext cx="684076" cy="51103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smtClean="0">
                <a:solidFill>
                  <a:schemeClr val="tx1"/>
                </a:solidFill>
              </a:rPr>
              <a:t>他県分</a:t>
            </a:r>
            <a:endParaRPr kumimoji="1" lang="ja-JP" altLang="en-US" sz="1100" dirty="0">
              <a:solidFill>
                <a:schemeClr val="tx1"/>
              </a:solidFill>
            </a:endParaRPr>
          </a:p>
        </p:txBody>
      </p:sp>
      <p:sp>
        <p:nvSpPr>
          <p:cNvPr id="13" name="正方形/長方形 12"/>
          <p:cNvSpPr/>
          <p:nvPr/>
        </p:nvSpPr>
        <p:spPr>
          <a:xfrm>
            <a:off x="452089" y="8694588"/>
            <a:ext cx="710372" cy="5110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smtClean="0">
                <a:solidFill>
                  <a:schemeClr val="tx1"/>
                </a:solidFill>
              </a:rPr>
              <a:t>施術所</a:t>
            </a:r>
            <a:endParaRPr kumimoji="1" lang="ja-JP" altLang="en-US" sz="1100" dirty="0">
              <a:solidFill>
                <a:schemeClr val="tx1"/>
              </a:solidFill>
            </a:endParaRPr>
          </a:p>
        </p:txBody>
      </p:sp>
      <p:sp>
        <p:nvSpPr>
          <p:cNvPr id="14" name="正方形/長方形 13"/>
          <p:cNvSpPr/>
          <p:nvPr/>
        </p:nvSpPr>
        <p:spPr>
          <a:xfrm>
            <a:off x="1244177" y="8838604"/>
            <a:ext cx="2340260" cy="2322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　・　・　・　・　・　・　・</a:t>
            </a:r>
            <a:endParaRPr kumimoji="1" lang="ja-JP" altLang="en-US" dirty="0">
              <a:solidFill>
                <a:schemeClr val="tx1"/>
              </a:solidFill>
            </a:endParaRPr>
          </a:p>
        </p:txBody>
      </p:sp>
      <p:cxnSp>
        <p:nvCxnSpPr>
          <p:cNvPr id="16" name="直線矢印コネクタ 15"/>
          <p:cNvCxnSpPr>
            <a:stCxn id="13" idx="0"/>
            <a:endCxn id="9" idx="2"/>
          </p:cNvCxnSpPr>
          <p:nvPr/>
        </p:nvCxnSpPr>
        <p:spPr>
          <a:xfrm flipH="1" flipV="1">
            <a:off x="596105" y="8269518"/>
            <a:ext cx="211170" cy="4250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a:stCxn id="13" idx="0"/>
          </p:cNvCxnSpPr>
          <p:nvPr/>
        </p:nvCxnSpPr>
        <p:spPr>
          <a:xfrm flipV="1">
            <a:off x="807275" y="8317140"/>
            <a:ext cx="675075" cy="3774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p:nvPr/>
        </p:nvCxnSpPr>
        <p:spPr>
          <a:xfrm flipV="1">
            <a:off x="921061" y="8317140"/>
            <a:ext cx="1448948" cy="3774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a:stCxn id="13" idx="0"/>
          </p:cNvCxnSpPr>
          <p:nvPr/>
        </p:nvCxnSpPr>
        <p:spPr>
          <a:xfrm flipV="1">
            <a:off x="807275" y="8317140"/>
            <a:ext cx="2435124" cy="3774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正方形/長方形 35"/>
          <p:cNvSpPr/>
          <p:nvPr/>
        </p:nvSpPr>
        <p:spPr>
          <a:xfrm>
            <a:off x="2765324" y="8694588"/>
            <a:ext cx="710372" cy="5110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smtClean="0">
                <a:solidFill>
                  <a:schemeClr val="tx1"/>
                </a:solidFill>
              </a:rPr>
              <a:t>施術所</a:t>
            </a:r>
            <a:endParaRPr kumimoji="1" lang="ja-JP" altLang="en-US" sz="1100" dirty="0">
              <a:solidFill>
                <a:schemeClr val="tx1"/>
              </a:solidFill>
            </a:endParaRPr>
          </a:p>
        </p:txBody>
      </p:sp>
      <p:cxnSp>
        <p:nvCxnSpPr>
          <p:cNvPr id="37" name="直線矢印コネクタ 36"/>
          <p:cNvCxnSpPr/>
          <p:nvPr/>
        </p:nvCxnSpPr>
        <p:spPr>
          <a:xfrm flipV="1">
            <a:off x="3152389" y="8298223"/>
            <a:ext cx="111533" cy="4157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直線矢印コネクタ 38"/>
          <p:cNvCxnSpPr>
            <a:stCxn id="36" idx="0"/>
          </p:cNvCxnSpPr>
          <p:nvPr/>
        </p:nvCxnSpPr>
        <p:spPr>
          <a:xfrm flipH="1" flipV="1">
            <a:off x="2414307" y="8317141"/>
            <a:ext cx="706203" cy="3774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p:nvPr/>
        </p:nvCxnSpPr>
        <p:spPr>
          <a:xfrm flipH="1" flipV="1">
            <a:off x="1662034" y="8321781"/>
            <a:ext cx="1423179" cy="3441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直線矢印コネクタ 44"/>
          <p:cNvCxnSpPr>
            <a:stCxn id="36" idx="0"/>
          </p:cNvCxnSpPr>
          <p:nvPr/>
        </p:nvCxnSpPr>
        <p:spPr>
          <a:xfrm flipH="1" flipV="1">
            <a:off x="933026" y="8298665"/>
            <a:ext cx="2187484" cy="3959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0" name="角丸四角形 49"/>
          <p:cNvSpPr/>
          <p:nvPr/>
        </p:nvSpPr>
        <p:spPr>
          <a:xfrm>
            <a:off x="4206213" y="7563802"/>
            <a:ext cx="2556284" cy="1800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1" name="正方形/長方形 50"/>
          <p:cNvSpPr/>
          <p:nvPr/>
        </p:nvSpPr>
        <p:spPr>
          <a:xfrm>
            <a:off x="4287929" y="7772848"/>
            <a:ext cx="1556510" cy="511034"/>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b="1" dirty="0" smtClean="0">
                <a:solidFill>
                  <a:schemeClr val="tx1"/>
                </a:solidFill>
              </a:rPr>
              <a:t>国保分・後期分ともに</a:t>
            </a:r>
            <a:endParaRPr lang="en-US" altLang="ja-JP" sz="1100" b="1" dirty="0" smtClean="0">
              <a:solidFill>
                <a:schemeClr val="tx1"/>
              </a:solidFill>
            </a:endParaRPr>
          </a:p>
          <a:p>
            <a:pPr algn="ctr"/>
            <a:r>
              <a:rPr lang="ja-JP" altLang="en-US" sz="1100" b="1" dirty="0" smtClean="0">
                <a:solidFill>
                  <a:schemeClr val="tx1"/>
                </a:solidFill>
              </a:rPr>
              <a:t>国保連合会</a:t>
            </a:r>
            <a:endParaRPr lang="ja-JP" altLang="en-US" sz="1100" b="1" dirty="0">
              <a:solidFill>
                <a:schemeClr val="tx1"/>
              </a:solidFill>
            </a:endParaRPr>
          </a:p>
        </p:txBody>
      </p:sp>
      <p:sp>
        <p:nvSpPr>
          <p:cNvPr id="52" name="正方形/長方形 51"/>
          <p:cNvSpPr/>
          <p:nvPr/>
        </p:nvSpPr>
        <p:spPr>
          <a:xfrm>
            <a:off x="5961430" y="7772848"/>
            <a:ext cx="684076" cy="51103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smtClean="0">
                <a:solidFill>
                  <a:schemeClr val="tx1"/>
                </a:solidFill>
              </a:rPr>
              <a:t>他県分</a:t>
            </a:r>
            <a:endParaRPr kumimoji="1" lang="ja-JP" altLang="en-US" sz="1100" dirty="0">
              <a:solidFill>
                <a:schemeClr val="tx1"/>
              </a:solidFill>
            </a:endParaRPr>
          </a:p>
        </p:txBody>
      </p:sp>
      <p:sp>
        <p:nvSpPr>
          <p:cNvPr id="53" name="正方形/長方形 52"/>
          <p:cNvSpPr/>
          <p:nvPr/>
        </p:nvSpPr>
        <p:spPr>
          <a:xfrm>
            <a:off x="4395941" y="8708952"/>
            <a:ext cx="710372" cy="5110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smtClean="0">
                <a:solidFill>
                  <a:schemeClr val="tx1"/>
                </a:solidFill>
              </a:rPr>
              <a:t>施術所</a:t>
            </a:r>
            <a:endParaRPr kumimoji="1" lang="ja-JP" altLang="en-US" sz="1100" dirty="0">
              <a:solidFill>
                <a:schemeClr val="tx1"/>
              </a:solidFill>
            </a:endParaRPr>
          </a:p>
        </p:txBody>
      </p:sp>
      <p:sp>
        <p:nvSpPr>
          <p:cNvPr id="54" name="正方形/長方形 53"/>
          <p:cNvSpPr/>
          <p:nvPr/>
        </p:nvSpPr>
        <p:spPr>
          <a:xfrm>
            <a:off x="5908109" y="8708952"/>
            <a:ext cx="710372" cy="5110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smtClean="0">
                <a:solidFill>
                  <a:schemeClr val="tx1"/>
                </a:solidFill>
              </a:rPr>
              <a:t>施術所</a:t>
            </a:r>
            <a:endParaRPr kumimoji="1" lang="ja-JP" altLang="en-US" sz="1100" dirty="0">
              <a:solidFill>
                <a:schemeClr val="tx1"/>
              </a:solidFill>
            </a:endParaRPr>
          </a:p>
        </p:txBody>
      </p:sp>
      <p:sp>
        <p:nvSpPr>
          <p:cNvPr id="55" name="正方形/長方形 54"/>
          <p:cNvSpPr/>
          <p:nvPr/>
        </p:nvSpPr>
        <p:spPr>
          <a:xfrm>
            <a:off x="4962297" y="8838604"/>
            <a:ext cx="1116124" cy="2322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　・　・　</a:t>
            </a:r>
            <a:endParaRPr kumimoji="1" lang="ja-JP" altLang="en-US" dirty="0">
              <a:solidFill>
                <a:schemeClr val="tx1"/>
              </a:solidFill>
            </a:endParaRPr>
          </a:p>
        </p:txBody>
      </p:sp>
      <p:cxnSp>
        <p:nvCxnSpPr>
          <p:cNvPr id="56" name="直線矢印コネクタ 55"/>
          <p:cNvCxnSpPr>
            <a:stCxn id="53" idx="0"/>
          </p:cNvCxnSpPr>
          <p:nvPr/>
        </p:nvCxnSpPr>
        <p:spPr>
          <a:xfrm flipH="1" flipV="1">
            <a:off x="4748303" y="8298223"/>
            <a:ext cx="2824" cy="4107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直線矢印コネクタ 58"/>
          <p:cNvCxnSpPr>
            <a:stCxn id="53" idx="0"/>
          </p:cNvCxnSpPr>
          <p:nvPr/>
        </p:nvCxnSpPr>
        <p:spPr>
          <a:xfrm flipV="1">
            <a:off x="4751127" y="8334548"/>
            <a:ext cx="1448498" cy="3744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直線矢印コネクタ 60"/>
          <p:cNvCxnSpPr/>
          <p:nvPr/>
        </p:nvCxnSpPr>
        <p:spPr>
          <a:xfrm flipH="1" flipV="1">
            <a:off x="4912394" y="8317140"/>
            <a:ext cx="1307676" cy="3806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直線矢印コネクタ 62"/>
          <p:cNvCxnSpPr>
            <a:endCxn id="52" idx="2"/>
          </p:cNvCxnSpPr>
          <p:nvPr/>
        </p:nvCxnSpPr>
        <p:spPr>
          <a:xfrm flipV="1">
            <a:off x="6281342" y="8283882"/>
            <a:ext cx="22126" cy="4150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2" name="右矢印 71"/>
          <p:cNvSpPr/>
          <p:nvPr/>
        </p:nvSpPr>
        <p:spPr>
          <a:xfrm>
            <a:off x="3738161" y="8084115"/>
            <a:ext cx="432048" cy="8803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正方形/長方形 72"/>
          <p:cNvSpPr/>
          <p:nvPr/>
        </p:nvSpPr>
        <p:spPr>
          <a:xfrm>
            <a:off x="20041" y="7396142"/>
            <a:ext cx="2133944" cy="29263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smtClean="0">
                <a:solidFill>
                  <a:schemeClr val="tx1"/>
                </a:solidFill>
              </a:rPr>
              <a:t>【</a:t>
            </a:r>
            <a:r>
              <a:rPr kumimoji="1" lang="ja-JP" altLang="en-US" sz="1400" dirty="0" smtClean="0">
                <a:solidFill>
                  <a:schemeClr val="tx1"/>
                </a:solidFill>
              </a:rPr>
              <a:t>現行</a:t>
            </a:r>
            <a:r>
              <a:rPr kumimoji="1" lang="en-US" altLang="ja-JP" sz="1400" dirty="0" smtClean="0">
                <a:solidFill>
                  <a:schemeClr val="tx1"/>
                </a:solidFill>
              </a:rPr>
              <a:t>】</a:t>
            </a:r>
            <a:r>
              <a:rPr kumimoji="1" lang="ja-JP" altLang="en-US" sz="1400" dirty="0" smtClean="0">
                <a:solidFill>
                  <a:schemeClr val="tx1"/>
                </a:solidFill>
              </a:rPr>
              <a:t>令和</a:t>
            </a:r>
            <a:r>
              <a:rPr kumimoji="1" lang="en-US" altLang="ja-JP" sz="1400" dirty="0" smtClean="0">
                <a:solidFill>
                  <a:schemeClr val="tx1"/>
                </a:solidFill>
              </a:rPr>
              <a:t>2</a:t>
            </a:r>
            <a:r>
              <a:rPr kumimoji="1" lang="ja-JP" altLang="en-US" sz="1400" dirty="0" smtClean="0">
                <a:solidFill>
                  <a:schemeClr val="tx1"/>
                </a:solidFill>
              </a:rPr>
              <a:t>年</a:t>
            </a:r>
            <a:r>
              <a:rPr kumimoji="1" lang="en-US" altLang="ja-JP" sz="1400" dirty="0" smtClean="0">
                <a:solidFill>
                  <a:schemeClr val="tx1"/>
                </a:solidFill>
              </a:rPr>
              <a:t>3</a:t>
            </a:r>
            <a:r>
              <a:rPr kumimoji="1" lang="ja-JP" altLang="en-US" sz="1400" dirty="0" smtClean="0">
                <a:solidFill>
                  <a:schemeClr val="tx1"/>
                </a:solidFill>
              </a:rPr>
              <a:t>月</a:t>
            </a:r>
            <a:r>
              <a:rPr lang="ja-JP" altLang="en-US" sz="1400" dirty="0" smtClean="0">
                <a:solidFill>
                  <a:schemeClr val="tx1"/>
                </a:solidFill>
              </a:rPr>
              <a:t>末まで</a:t>
            </a:r>
            <a:endParaRPr kumimoji="1" lang="ja-JP" altLang="en-US" sz="1400" dirty="0">
              <a:solidFill>
                <a:schemeClr val="tx1"/>
              </a:solidFill>
            </a:endParaRPr>
          </a:p>
        </p:txBody>
      </p:sp>
      <p:sp>
        <p:nvSpPr>
          <p:cNvPr id="74" name="正方形/長方形 73"/>
          <p:cNvSpPr/>
          <p:nvPr/>
        </p:nvSpPr>
        <p:spPr>
          <a:xfrm>
            <a:off x="4098201" y="7398444"/>
            <a:ext cx="2376264" cy="2903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smtClean="0">
                <a:solidFill>
                  <a:schemeClr val="tx1"/>
                </a:solidFill>
              </a:rPr>
              <a:t>【</a:t>
            </a:r>
            <a:r>
              <a:rPr kumimoji="1" lang="ja-JP" altLang="en-US" sz="1400" dirty="0" smtClean="0">
                <a:solidFill>
                  <a:schemeClr val="tx1"/>
                </a:solidFill>
              </a:rPr>
              <a:t>変更後</a:t>
            </a:r>
            <a:r>
              <a:rPr kumimoji="1" lang="en-US" altLang="ja-JP" sz="1400" dirty="0" smtClean="0">
                <a:solidFill>
                  <a:schemeClr val="tx1"/>
                </a:solidFill>
              </a:rPr>
              <a:t>】</a:t>
            </a:r>
            <a:r>
              <a:rPr kumimoji="1" lang="ja-JP" altLang="en-US" sz="1400" dirty="0" smtClean="0">
                <a:solidFill>
                  <a:schemeClr val="tx1"/>
                </a:solidFill>
              </a:rPr>
              <a:t>令和</a:t>
            </a:r>
            <a:r>
              <a:rPr kumimoji="1" lang="en-US" altLang="ja-JP" sz="1400" dirty="0" smtClean="0">
                <a:solidFill>
                  <a:schemeClr val="tx1"/>
                </a:solidFill>
              </a:rPr>
              <a:t>2</a:t>
            </a:r>
            <a:r>
              <a:rPr kumimoji="1" lang="ja-JP" altLang="en-US" sz="1400" dirty="0" smtClean="0">
                <a:solidFill>
                  <a:schemeClr val="tx1"/>
                </a:solidFill>
              </a:rPr>
              <a:t>年</a:t>
            </a:r>
            <a:r>
              <a:rPr kumimoji="1" lang="en-US" altLang="ja-JP" sz="1400" dirty="0" smtClean="0">
                <a:solidFill>
                  <a:schemeClr val="tx1"/>
                </a:solidFill>
              </a:rPr>
              <a:t>4</a:t>
            </a:r>
            <a:r>
              <a:rPr kumimoji="1" lang="ja-JP" altLang="en-US" sz="1400" dirty="0" smtClean="0">
                <a:solidFill>
                  <a:schemeClr val="tx1"/>
                </a:solidFill>
              </a:rPr>
              <a:t>月</a:t>
            </a:r>
            <a:r>
              <a:rPr kumimoji="1" lang="en-US" altLang="ja-JP" sz="1400" dirty="0" smtClean="0">
                <a:solidFill>
                  <a:schemeClr val="tx1"/>
                </a:solidFill>
              </a:rPr>
              <a:t>1</a:t>
            </a:r>
            <a:r>
              <a:rPr kumimoji="1" lang="ja-JP" altLang="en-US" sz="1400" dirty="0" smtClean="0">
                <a:solidFill>
                  <a:schemeClr val="tx1"/>
                </a:solidFill>
              </a:rPr>
              <a:t>日から</a:t>
            </a:r>
            <a:endParaRPr kumimoji="1" lang="ja-JP" altLang="en-US" sz="1400" dirty="0">
              <a:solidFill>
                <a:schemeClr val="tx1"/>
              </a:solidFill>
            </a:endParaRPr>
          </a:p>
        </p:txBody>
      </p:sp>
    </p:spTree>
    <p:extLst>
      <p:ext uri="{BB962C8B-B14F-4D97-AF65-F5344CB8AC3E}">
        <p14:creationId xmlns:p14="http://schemas.microsoft.com/office/powerpoint/2010/main" val="17556586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713</TotalTime>
  <Words>72</Words>
  <Application>Microsoft Office PowerPoint</Application>
  <PresentationFormat>ユーザー設定</PresentationFormat>
  <Paragraphs>35</Paragraphs>
  <Slides>1</Slides>
  <Notes>1</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vt:i4>
      </vt:variant>
    </vt:vector>
  </HeadingPairs>
  <TitlesOfParts>
    <vt:vector size="5" baseType="lpstr">
      <vt:lpstr>ＭＳ Ｐゴシック</vt:lpstr>
      <vt:lpstr>Arial</vt:lpstr>
      <vt:lpstr>Calibri</vt:lpstr>
      <vt:lpstr>Office ​​テーマ</vt:lpstr>
      <vt:lpstr>はり、きゅう及びあん摩マッサージ指圧の施術所を開設する皆様、 はり師、きゅう師及びあん摩マッサージ指圧師の皆様へ 　　　　　　 【あはき療養費支給申請書の提出先変更のご案内】</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active-innovation</dc:creator>
  <cp:lastModifiedBy>KLG0161</cp:lastModifiedBy>
  <cp:revision>64</cp:revision>
  <cp:lastPrinted>2020-02-07T04:19:01Z</cp:lastPrinted>
  <dcterms:created xsi:type="dcterms:W3CDTF">2019-06-05T11:42:04Z</dcterms:created>
  <dcterms:modified xsi:type="dcterms:W3CDTF">2020-03-26T05:02:29Z</dcterms:modified>
</cp:coreProperties>
</file>